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861" r:id="rId2"/>
    <p:sldId id="1311" r:id="rId3"/>
    <p:sldId id="1302" r:id="rId4"/>
    <p:sldId id="1318" r:id="rId5"/>
    <p:sldId id="1321" r:id="rId6"/>
    <p:sldId id="1322" r:id="rId7"/>
    <p:sldId id="1324" r:id="rId8"/>
    <p:sldId id="1323" r:id="rId9"/>
    <p:sldId id="1320" r:id="rId10"/>
    <p:sldId id="1326" r:id="rId11"/>
    <p:sldId id="1327" r:id="rId12"/>
    <p:sldId id="1325" r:id="rId13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6" autoAdjust="0"/>
    <p:restoredTop sz="88980" autoAdjust="0"/>
  </p:normalViewPr>
  <p:slideViewPr>
    <p:cSldViewPr>
      <p:cViewPr varScale="1">
        <p:scale>
          <a:sx n="131" d="100"/>
          <a:sy n="131" d="100"/>
        </p:scale>
        <p:origin x="1784" y="16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4/7/23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90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528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299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16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3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00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56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152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769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83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23:54 - 24:47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107503" y="3250"/>
            <a:ext cx="901957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Has Risen    ––    He Has Risen Indeed</a:t>
            </a:r>
            <a:endParaRPr lang="en-AU" sz="2400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A8D00-00BE-6A27-707C-58EC1F2AED3D}"/>
              </a:ext>
            </a:extLst>
          </p:cNvPr>
          <p:cNvSpPr txBox="1"/>
          <p:nvPr/>
        </p:nvSpPr>
        <p:spPr>
          <a:xfrm>
            <a:off x="251521" y="1480578"/>
            <a:ext cx="87961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to get His disciples to understand that He had to suffer and on the 3</a:t>
            </a:r>
            <a:r>
              <a:rPr lang="en-AU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day, to rise again.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FF56DB-AA3C-A772-0C45-7DF71FCCC0E3}"/>
              </a:ext>
            </a:extLst>
          </p:cNvPr>
          <p:cNvSpPr txBox="1"/>
          <p:nvPr/>
        </p:nvSpPr>
        <p:spPr>
          <a:xfrm>
            <a:off x="118714" y="464915"/>
            <a:ext cx="8928992" cy="923330"/>
          </a:xfrm>
          <a:prstGeom prst="rect">
            <a:avLst/>
          </a:prstGeom>
          <a:solidFill>
            <a:schemeClr val="tx1">
              <a:alpha val="35000"/>
            </a:schemeClr>
          </a:solidFill>
          <a:ln w="222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Gospels, the Disciples seem to be ‘in the dark’ – they just don’t get it...</a:t>
            </a:r>
          </a:p>
          <a:p>
            <a:pPr marL="803275" indent="-314325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Sights on the “Grand Finale” – The redeemer of Israel expectations e.g. Palm Sunday</a:t>
            </a:r>
          </a:p>
          <a:p>
            <a:pPr marL="803275" indent="-314325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God’s purposes to be fulfilled, it was hidden from their eyes.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B596D8-9541-3898-5D3A-73517B75A5F5}"/>
              </a:ext>
            </a:extLst>
          </p:cNvPr>
          <p:cNvSpPr txBox="1"/>
          <p:nvPr/>
        </p:nvSpPr>
        <p:spPr>
          <a:xfrm>
            <a:off x="0" y="1757577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Opened their eyes/minds to  OT  prophecies that the Messiah had to suffer, die and rise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8C466AE4-E30B-4A9A-2421-491F6A7A8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01516"/>
            <a:ext cx="9127082" cy="190116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763" indent="-4763">
              <a:lnSpc>
                <a:spcPct val="110000"/>
              </a:lnSpc>
              <a:tabLst>
                <a:tab pos="127000" algn="r"/>
                <a:tab pos="254000" algn="l"/>
              </a:tabLs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he said to them, 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“These are my words that I spoke to you while I was still with you,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everything written about me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Law of Moses and the Prophets and the Psalms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 be fulfilled.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he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opened their minds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 the Scriptures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said to them, 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“Thus it is written, that the Christ should suffer and on the third day rise from the dead,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47 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that repentance for the forgiveness of sins should be proclaimed in his name to all nations, beginning from Jerusalem.</a:t>
            </a:r>
            <a:r>
              <a:rPr lang="en-AU" dirty="0"/>
              <a:t> </a:t>
            </a:r>
            <a:endParaRPr lang="en-A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100ADD-2CCE-CE21-4511-E40280937B7F}"/>
              </a:ext>
            </a:extLst>
          </p:cNvPr>
          <p:cNvSpPr txBox="1"/>
          <p:nvPr/>
        </p:nvSpPr>
        <p:spPr>
          <a:xfrm>
            <a:off x="168393" y="2104032"/>
            <a:ext cx="771597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Proved that </a:t>
            </a:r>
            <a:r>
              <a:rPr lang="en-AU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truly had risen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  A body similar but different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721C3B-A755-C971-50FF-D28E456C811E}"/>
              </a:ext>
            </a:extLst>
          </p:cNvPr>
          <p:cNvSpPr txBox="1"/>
          <p:nvPr/>
        </p:nvSpPr>
        <p:spPr>
          <a:xfrm>
            <a:off x="168393" y="2410720"/>
            <a:ext cx="469164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body of substance (not a ghost or apparition)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eat food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980140-11B7-3526-C030-B533D3103EFB}"/>
              </a:ext>
            </a:extLst>
          </p:cNvPr>
          <p:cNvSpPr txBox="1"/>
          <p:nvPr/>
        </p:nvSpPr>
        <p:spPr>
          <a:xfrm>
            <a:off x="5004048" y="2415984"/>
            <a:ext cx="413995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appear or disappear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Carries wounds, but not dead</a:t>
            </a:r>
          </a:p>
        </p:txBody>
      </p:sp>
    </p:spTree>
    <p:extLst>
      <p:ext uri="{BB962C8B-B14F-4D97-AF65-F5344CB8AC3E}">
        <p14:creationId xmlns:p14="http://schemas.microsoft.com/office/powerpoint/2010/main" val="358919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8C466AE4-E30B-4A9A-2421-491F6A7A8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0"/>
            <a:ext cx="6840760" cy="56323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omic Sans MS" panose="030F0902030302020204" pitchFamily="66" charset="0"/>
              </a:rPr>
              <a:t>Isaiah 53:8</a:t>
            </a:r>
            <a:r>
              <a:rPr lang="en-AU" sz="2000" dirty="0">
                <a:latin typeface="Comic Sans MS" panose="030F0902030302020204" pitchFamily="66" charset="0"/>
              </a:rPr>
              <a:t> (ESV) </a:t>
            </a:r>
          </a:p>
          <a:p>
            <a:pPr indent="358775"/>
            <a:r>
              <a:rPr lang="en-US" sz="2000" b="1" baseline="30000" dirty="0">
                <a:latin typeface="Comic Sans MS" panose="030F0902030302020204" pitchFamily="66" charset="0"/>
              </a:rPr>
              <a:t>8 </a:t>
            </a:r>
            <a:r>
              <a:rPr lang="en-US" sz="2000" dirty="0">
                <a:latin typeface="Comic Sans MS" panose="030F0902030302020204" pitchFamily="66" charset="0"/>
              </a:rPr>
              <a:t>By oppression and judgment he was taken away; </a:t>
            </a:r>
            <a:endParaRPr lang="en-AU" sz="2000" dirty="0"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latin typeface="Comic Sans MS" panose="030F0902030302020204" pitchFamily="66" charset="0"/>
              </a:rPr>
              <a:t>and as for his generation, who considered </a:t>
            </a:r>
            <a:endParaRPr lang="en-AU" sz="2000" dirty="0"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latin typeface="Comic Sans MS" panose="030F0902030302020204" pitchFamily="66" charset="0"/>
              </a:rPr>
              <a:t>that he was </a:t>
            </a:r>
            <a:r>
              <a:rPr lang="en-US" sz="2000" dirty="0">
                <a:highlight>
                  <a:srgbClr val="FFFF00"/>
                </a:highlight>
                <a:latin typeface="Comic Sans MS" panose="030F0902030302020204" pitchFamily="66" charset="0"/>
              </a:rPr>
              <a:t>cut off out of the land of the living</a:t>
            </a:r>
            <a:r>
              <a:rPr lang="en-US" sz="2000" dirty="0">
                <a:latin typeface="Comic Sans MS" panose="030F0902030302020204" pitchFamily="66" charset="0"/>
              </a:rPr>
              <a:t>, </a:t>
            </a:r>
            <a:endParaRPr lang="en-AU" sz="2000" dirty="0"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latin typeface="Comic Sans MS" panose="030F0902030302020204" pitchFamily="66" charset="0"/>
              </a:rPr>
              <a:t>stricken for the transgression of my people? </a:t>
            </a:r>
            <a:endParaRPr lang="en-AU" sz="2000" dirty="0">
              <a:latin typeface="Comic Sans MS" panose="030F0902030302020204" pitchFamily="66" charset="0"/>
            </a:endParaRPr>
          </a:p>
          <a:p>
            <a:r>
              <a:rPr lang="en-AU" sz="2000" dirty="0">
                <a:latin typeface="Comic Sans MS" panose="030F0902030302020204" pitchFamily="66" charset="0"/>
              </a:rPr>
              <a:t> 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Isaiah 53:6</a:t>
            </a:r>
            <a:r>
              <a:rPr lang="en-AU" sz="2000" dirty="0">
                <a:latin typeface="Comic Sans MS" panose="030F0902030302020204" pitchFamily="66" charset="0"/>
              </a:rPr>
              <a:t> (ESV) </a:t>
            </a:r>
          </a:p>
          <a:p>
            <a:pPr indent="358775"/>
            <a:r>
              <a:rPr lang="en-US" sz="2000" b="1" baseline="30000" dirty="0">
                <a:latin typeface="Comic Sans MS" panose="030F0902030302020204" pitchFamily="66" charset="0"/>
              </a:rPr>
              <a:t>6 </a:t>
            </a:r>
            <a:r>
              <a:rPr lang="en-US" sz="2000" dirty="0">
                <a:latin typeface="Comic Sans MS" panose="030F0902030302020204" pitchFamily="66" charset="0"/>
              </a:rPr>
              <a:t>All we like sheep have gone astray; </a:t>
            </a:r>
            <a:endParaRPr lang="en-AU" sz="2000" dirty="0"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latin typeface="Comic Sans MS" panose="030F0902030302020204" pitchFamily="66" charset="0"/>
              </a:rPr>
              <a:t>we have turned—every one—to his own way; </a:t>
            </a:r>
            <a:endParaRPr lang="en-AU" sz="2000" dirty="0"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latin typeface="Comic Sans MS" panose="030F0902030302020204" pitchFamily="66" charset="0"/>
              </a:rPr>
              <a:t>and </a:t>
            </a:r>
            <a:r>
              <a:rPr lang="en-US" sz="2000" dirty="0">
                <a:highlight>
                  <a:srgbClr val="FFFF00"/>
                </a:highlight>
                <a:latin typeface="Comic Sans MS" panose="030F0902030302020204" pitchFamily="66" charset="0"/>
              </a:rPr>
              <a:t>the </a:t>
            </a:r>
            <a:r>
              <a:rPr lang="en-US" sz="2000" cap="small" dirty="0">
                <a:highlight>
                  <a:srgbClr val="FFFF00"/>
                </a:highlight>
                <a:latin typeface="Comic Sans MS" panose="030F0902030302020204" pitchFamily="66" charset="0"/>
              </a:rPr>
              <a:t>Lord</a:t>
            </a:r>
            <a:r>
              <a:rPr lang="en-US" sz="2000" dirty="0">
                <a:highlight>
                  <a:srgbClr val="FFFF00"/>
                </a:highlight>
                <a:latin typeface="Comic Sans MS" panose="030F0902030302020204" pitchFamily="66" charset="0"/>
              </a:rPr>
              <a:t> has laid on him </a:t>
            </a:r>
            <a:endParaRPr lang="en-AU" sz="2000" dirty="0">
              <a:highlight>
                <a:srgbClr val="FFFF00"/>
              </a:highlight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highlight>
                  <a:srgbClr val="FFFF00"/>
                </a:highlight>
                <a:latin typeface="Comic Sans MS" panose="030F0902030302020204" pitchFamily="66" charset="0"/>
              </a:rPr>
              <a:t>the iniquity of us all.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  <a:endParaRPr lang="en-AU" sz="2000" dirty="0">
              <a:latin typeface="Comic Sans MS" panose="030F0902030302020204" pitchFamily="66" charset="0"/>
            </a:endParaRPr>
          </a:p>
          <a:p>
            <a:r>
              <a:rPr lang="en-AU" sz="2000" dirty="0">
                <a:latin typeface="Comic Sans MS" panose="030F0902030302020204" pitchFamily="66" charset="0"/>
              </a:rPr>
              <a:t> </a:t>
            </a:r>
          </a:p>
          <a:p>
            <a:r>
              <a:rPr lang="en-US" sz="2000" dirty="0">
                <a:latin typeface="Comic Sans MS" panose="030F0902030302020204" pitchFamily="66" charset="0"/>
              </a:rPr>
              <a:t>Isaiah 53:10</a:t>
            </a:r>
            <a:r>
              <a:rPr lang="en-AU" sz="2000" dirty="0">
                <a:latin typeface="Comic Sans MS" panose="030F0902030302020204" pitchFamily="66" charset="0"/>
              </a:rPr>
              <a:t> (ESV) </a:t>
            </a:r>
          </a:p>
          <a:p>
            <a:pPr indent="358775"/>
            <a:r>
              <a:rPr lang="en-US" sz="2000" b="1" baseline="30000" dirty="0">
                <a:latin typeface="Comic Sans MS" panose="030F0902030302020204" pitchFamily="66" charset="0"/>
              </a:rPr>
              <a:t>10 </a:t>
            </a:r>
            <a:r>
              <a:rPr lang="en-US" sz="2000" dirty="0">
                <a:latin typeface="Comic Sans MS" panose="030F0902030302020204" pitchFamily="66" charset="0"/>
              </a:rPr>
              <a:t>Yet it was the will of the </a:t>
            </a:r>
            <a:r>
              <a:rPr lang="en-US" sz="2000" cap="small" dirty="0">
                <a:latin typeface="Comic Sans MS" panose="030F0902030302020204" pitchFamily="66" charset="0"/>
              </a:rPr>
              <a:t>Lord</a:t>
            </a:r>
            <a:r>
              <a:rPr lang="en-US" sz="2000" dirty="0">
                <a:latin typeface="Comic Sans MS" panose="030F0902030302020204" pitchFamily="66" charset="0"/>
              </a:rPr>
              <a:t> to crush him; </a:t>
            </a:r>
            <a:endParaRPr lang="en-AU" sz="2000" dirty="0"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latin typeface="Comic Sans MS" panose="030F0902030302020204" pitchFamily="66" charset="0"/>
              </a:rPr>
              <a:t>he has put him to grief; </a:t>
            </a:r>
            <a:endParaRPr lang="en-AU" sz="2000" dirty="0"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latin typeface="Comic Sans MS" panose="030F0902030302020204" pitchFamily="66" charset="0"/>
              </a:rPr>
              <a:t>when his soul makes an offering for guilt, </a:t>
            </a:r>
            <a:endParaRPr lang="en-AU" sz="2000" dirty="0"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highlight>
                  <a:srgbClr val="FFFF00"/>
                </a:highlight>
                <a:latin typeface="Comic Sans MS" panose="030F0902030302020204" pitchFamily="66" charset="0"/>
              </a:rPr>
              <a:t>he shall see his offspring;  he shall prolong his days</a:t>
            </a:r>
            <a:r>
              <a:rPr lang="en-US" sz="2000" dirty="0">
                <a:latin typeface="Comic Sans MS" panose="030F0902030302020204" pitchFamily="66" charset="0"/>
              </a:rPr>
              <a:t>; </a:t>
            </a:r>
            <a:endParaRPr lang="en-AU" sz="2000" dirty="0">
              <a:latin typeface="Comic Sans MS" panose="030F0902030302020204" pitchFamily="66" charset="0"/>
            </a:endParaRPr>
          </a:p>
          <a:p>
            <a:pPr indent="358775"/>
            <a:r>
              <a:rPr lang="en-US" sz="2000" dirty="0">
                <a:latin typeface="Comic Sans MS" panose="030F0902030302020204" pitchFamily="66" charset="0"/>
              </a:rPr>
              <a:t>the will of the </a:t>
            </a:r>
            <a:r>
              <a:rPr lang="en-US" sz="2000" cap="small" dirty="0">
                <a:latin typeface="Comic Sans MS" panose="030F0902030302020204" pitchFamily="66" charset="0"/>
              </a:rPr>
              <a:t>Lord</a:t>
            </a:r>
            <a:r>
              <a:rPr lang="en-US" sz="2000" dirty="0">
                <a:latin typeface="Comic Sans MS" panose="030F0902030302020204" pitchFamily="66" charset="0"/>
              </a:rPr>
              <a:t> shall prosper in his hand.</a:t>
            </a:r>
            <a:r>
              <a:rPr lang="en-AU" sz="2000" dirty="0">
                <a:latin typeface="Comic Sans MS" panose="030F0902030302020204" pitchFamily="66" charset="0"/>
              </a:rPr>
              <a:t> </a:t>
            </a:r>
            <a:endParaRPr lang="en-AU" sz="20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064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107503" y="3250"/>
            <a:ext cx="901957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Has Risen    ––    He Has Risen Indeed</a:t>
            </a:r>
            <a:endParaRPr lang="en-AU" sz="2400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A8D00-00BE-6A27-707C-58EC1F2AED3D}"/>
              </a:ext>
            </a:extLst>
          </p:cNvPr>
          <p:cNvSpPr txBox="1"/>
          <p:nvPr/>
        </p:nvSpPr>
        <p:spPr>
          <a:xfrm>
            <a:off x="240319" y="1388245"/>
            <a:ext cx="87961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to get His disciples to understand that He had to suffer and on the 3</a:t>
            </a:r>
            <a:r>
              <a:rPr lang="en-AU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day, to rise again.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FF56DB-AA3C-A772-0C45-7DF71FCCC0E3}"/>
              </a:ext>
            </a:extLst>
          </p:cNvPr>
          <p:cNvSpPr txBox="1"/>
          <p:nvPr/>
        </p:nvSpPr>
        <p:spPr>
          <a:xfrm>
            <a:off x="118714" y="464915"/>
            <a:ext cx="8928992" cy="923330"/>
          </a:xfrm>
          <a:prstGeom prst="rect">
            <a:avLst/>
          </a:prstGeom>
          <a:solidFill>
            <a:schemeClr val="tx1">
              <a:alpha val="35000"/>
            </a:schemeClr>
          </a:solidFill>
          <a:ln w="222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Gospels, the Disciples seem to be ‘in the dark’ – they just don’t get it...</a:t>
            </a:r>
          </a:p>
          <a:p>
            <a:pPr marL="803275" indent="-314325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Sights on the “Grand Finale” – The redeemer of Israel expectations e.g. Palm Sunday</a:t>
            </a:r>
          </a:p>
          <a:p>
            <a:pPr marL="803275" indent="-314325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God’s purposes to be fulfilled, it was hidden from their eyes.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B596D8-9541-3898-5D3A-73517B75A5F5}"/>
              </a:ext>
            </a:extLst>
          </p:cNvPr>
          <p:cNvSpPr txBox="1"/>
          <p:nvPr/>
        </p:nvSpPr>
        <p:spPr>
          <a:xfrm>
            <a:off x="-11202" y="1665244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Opened their eyes/minds to  OT  prophecies that the Messiah had to suffer, die and rise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100ADD-2CCE-CE21-4511-E40280937B7F}"/>
              </a:ext>
            </a:extLst>
          </p:cNvPr>
          <p:cNvSpPr txBox="1"/>
          <p:nvPr/>
        </p:nvSpPr>
        <p:spPr>
          <a:xfrm>
            <a:off x="166392" y="1942243"/>
            <a:ext cx="771597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Proved that </a:t>
            </a:r>
            <a:r>
              <a:rPr lang="en-AU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truly had risen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  A body similar but different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721C3B-A755-C971-50FF-D28E456C811E}"/>
              </a:ext>
            </a:extLst>
          </p:cNvPr>
          <p:cNvSpPr txBox="1"/>
          <p:nvPr/>
        </p:nvSpPr>
        <p:spPr>
          <a:xfrm>
            <a:off x="166392" y="2248931"/>
            <a:ext cx="469164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body of substance (not a ghost or apparition)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eat food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980140-11B7-3526-C030-B533D3103EFB}"/>
              </a:ext>
            </a:extLst>
          </p:cNvPr>
          <p:cNvSpPr txBox="1"/>
          <p:nvPr/>
        </p:nvSpPr>
        <p:spPr>
          <a:xfrm>
            <a:off x="5002047" y="2254195"/>
            <a:ext cx="413995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appear or disappear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Carries wounds, but not dead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71D1A2-05E7-6696-4842-49A0149C6CFA}"/>
              </a:ext>
            </a:extLst>
          </p:cNvPr>
          <p:cNvSpPr txBox="1"/>
          <p:nvPr/>
        </p:nvSpPr>
        <p:spPr>
          <a:xfrm>
            <a:off x="6076" y="2821017"/>
            <a:ext cx="204364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Crucifixion: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75BB45-50F4-2433-92D7-271306749D1F}"/>
              </a:ext>
            </a:extLst>
          </p:cNvPr>
          <p:cNvSpPr txBox="1"/>
          <p:nvPr/>
        </p:nvSpPr>
        <p:spPr>
          <a:xfrm>
            <a:off x="1688830" y="2842024"/>
            <a:ext cx="74450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Suffering Servant took our sin/iniquities upon Himself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13375A-54B0-4C05-D3B7-13578EAA1A6A}"/>
              </a:ext>
            </a:extLst>
          </p:cNvPr>
          <p:cNvSpPr txBox="1"/>
          <p:nvPr/>
        </p:nvSpPr>
        <p:spPr>
          <a:xfrm>
            <a:off x="12014" y="3159464"/>
            <a:ext cx="2043643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Resurrection: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01822B-61EF-B7BA-BA8E-095487818636}"/>
              </a:ext>
            </a:extLst>
          </p:cNvPr>
          <p:cNvSpPr txBox="1"/>
          <p:nvPr/>
        </p:nvSpPr>
        <p:spPr>
          <a:xfrm>
            <a:off x="1833695" y="3180471"/>
            <a:ext cx="730616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Reconcile sinners to a Holy God who   LIVES   and    REIGNS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C54B8C-4BDD-294C-E52A-20E4CFE6257C}"/>
              </a:ext>
            </a:extLst>
          </p:cNvPr>
          <p:cNvSpPr txBox="1"/>
          <p:nvPr/>
        </p:nvSpPr>
        <p:spPr>
          <a:xfrm>
            <a:off x="77150" y="3528796"/>
            <a:ext cx="9049932" cy="923330"/>
          </a:xfrm>
          <a:prstGeom prst="rect">
            <a:avLst/>
          </a:prstGeom>
          <a:solidFill>
            <a:schemeClr val="tx1">
              <a:alpha val="35000"/>
            </a:schemeClr>
          </a:solidFill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Barriers to Faith</a:t>
            </a:r>
          </a:p>
          <a:p>
            <a:pPr marL="447675" indent="-265113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not be told – </a:t>
            </a:r>
            <a:r>
              <a:rPr lang="en-AU" sz="1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(Crucifixion;  Resurrection;  Repentance for forgiveness of sins in His Name)</a:t>
            </a:r>
          </a:p>
          <a:p>
            <a:pPr marL="447675" indent="-265113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spiritually blinkered – (cannot see or understand until God opens our eyes)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8BB6D0-AC8D-CDDA-89EB-20A004495C2D}"/>
              </a:ext>
            </a:extLst>
          </p:cNvPr>
          <p:cNvSpPr txBox="1"/>
          <p:nvPr/>
        </p:nvSpPr>
        <p:spPr>
          <a:xfrm>
            <a:off x="611560" y="4452126"/>
            <a:ext cx="838599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Hardness of heart – when we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told &amp;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understand, but continue to reject Jesus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DAF0E9-EC3C-2B6F-AB28-5475FFFA22BE}"/>
              </a:ext>
            </a:extLst>
          </p:cNvPr>
          <p:cNvSpPr txBox="1"/>
          <p:nvPr/>
        </p:nvSpPr>
        <p:spPr>
          <a:xfrm>
            <a:off x="17951" y="4703256"/>
            <a:ext cx="361794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the Risen Lord Jesus: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609BA6-8A9D-4E8F-E265-A9FF85F302CB}"/>
              </a:ext>
            </a:extLst>
          </p:cNvPr>
          <p:cNvSpPr txBox="1"/>
          <p:nvPr/>
        </p:nvSpPr>
        <p:spPr>
          <a:xfrm>
            <a:off x="-19" y="4986515"/>
            <a:ext cx="4428003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 the death and resurrection of Jesus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 the repentance of sin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E47A01-B62B-E769-2863-8247C7F87EAB}"/>
              </a:ext>
            </a:extLst>
          </p:cNvPr>
          <p:cNvSpPr txBox="1"/>
          <p:nvPr/>
        </p:nvSpPr>
        <p:spPr>
          <a:xfrm>
            <a:off x="4482916" y="4992452"/>
            <a:ext cx="466108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 for spiritual understanding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 for softening of hard hearts</a:t>
            </a:r>
          </a:p>
        </p:txBody>
      </p:sp>
    </p:spTree>
    <p:extLst>
      <p:ext uri="{BB962C8B-B14F-4D97-AF65-F5344CB8AC3E}">
        <p14:creationId xmlns:p14="http://schemas.microsoft.com/office/powerpoint/2010/main" val="116093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uiExpand="1" build="p" animBg="1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92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was the day of Preparation, and the Sabbath was beginning.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women who had come with him from Galilee followed and saw the tomb and how his body was laid.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they returned and prepared spices and ointments.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the Sabbath they rested according to the commandment.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1000"/>
              </a:spcAft>
            </a:pP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4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on the first day of the week, at early dawn, they went to the tomb, taking the spices they had prepared.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found the stone rolled away from the tomb,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when they went in they did not find the body of the Lord </a:t>
            </a:r>
            <a:r>
              <a:rPr lang="en-AU" sz="24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Jesus. </a:t>
            </a:r>
            <a:r>
              <a:rPr lang="en-AU" sz="2400">
                <a:effectLst/>
              </a:rPr>
              <a:t>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6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131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3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3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While they were perplexed about this, behold, two men stood by them in dazzling apparel.  </a:t>
            </a:r>
            <a:r>
              <a:rPr lang="en-AU" sz="23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3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as they were frightened and bowed their faces to the ground, the men said to them, “Why do you seek the living among the dead?  </a:t>
            </a:r>
            <a:r>
              <a:rPr lang="en-AU" sz="23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3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is not here, but has risen.  Remember how he told you, while he was still in Galilee, </a:t>
            </a:r>
            <a:r>
              <a:rPr lang="en-AU" sz="23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3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the Son of Man must be delivered into the hands of sinful men and be crucified and on the third day rise.”  </a:t>
            </a:r>
            <a:r>
              <a:rPr lang="en-AU" sz="23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3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remembered his words, </a:t>
            </a:r>
            <a:r>
              <a:rPr lang="en-AU" sz="23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3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returning from the tomb they told all these things to the eleven and to all the rest.  </a:t>
            </a:r>
            <a:r>
              <a:rPr lang="en-AU" sz="23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3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it was Mary Magdalene and Joanna and Mary the mother of James and the other women with them who told these things to the apostles, </a:t>
            </a:r>
            <a:r>
              <a:rPr lang="en-AU" sz="23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3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these words seemed to them an idle tale, and they did not believe them.  </a:t>
            </a:r>
            <a:r>
              <a:rPr lang="en-AU" sz="23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3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Peter rose and ran to the tomb;  stooping and looking in, he saw the linen cloths by themselves;  and he went home marvelling at what had happened.</a:t>
            </a:r>
            <a:r>
              <a:rPr lang="en-AU" sz="2300" dirty="0">
                <a:effectLst/>
              </a:rPr>
              <a:t> </a:t>
            </a:r>
            <a:endParaRPr lang="en-AU" sz="23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35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very day two of them were going to a village named Emmaus, about seven miles from Jerusalem,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were talking with each other about all these things that had happened.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While they were talking and discussing together, Jesus himself drew near and went with them.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their eyes were kept from recognizing him.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“What is this conversation that you are holding with each other as you walk?”  And they stood still, looking sad.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one of them, named Cleopas, answered him, “Are you the only visitor to Jerusalem who does not know the things that have happened there in these days?”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“What things?”  And they said to him, “Concerning Jesus of Nazareth, a man who was a prophet mighty in deed and word before God and all the people,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how our chief priests and rulers delivered him up to be condemned to death, and crucified him.</a:t>
            </a:r>
            <a:r>
              <a:rPr lang="en-AU" sz="2400" dirty="0">
                <a:effectLst/>
              </a:rPr>
              <a:t>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13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94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we had hoped that he was the one to redeem Israel.  Yes, and besides all this, it is now the third day since these things happened.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Moreover, some women of our company amazed us.  They were at the tomb early in the morning,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they did not find his body, they came back saying that they had even seen a vision of angels, who said that he was alive.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of those who were with us went to the tomb and found it just as the women had said, but him they did not see.”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“O foolish ones, and slow of heart to believe all that the prophets have spoken!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 it not necessary that the Christ should suffer these things and enter into his glory?”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beginning with Moses and all the Prophets, he interpreted to them in all the Scriptures the things concerning himself.</a:t>
            </a:r>
            <a:r>
              <a:rPr lang="en-AU" sz="2400" dirty="0">
                <a:effectLst/>
              </a:rPr>
              <a:t>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87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35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they drew near to the village to which they were going.  He acted as if he were going farther,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they urged him strongly, saying, “Stay with us, for it is toward evening and the day is now far spent.”  So he went in to stay with them.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he was at table with them, he took the bread and blessed and broke it and gave it to them.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their eyes were opened, and they recognized him.  And he vanished from their sight.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 said to each other, “Did not our hearts burn within us while he talked to us on the road, while he opened to us the Scriptures?”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rose that same hour and returned to Jerusalem.  And they found the eleven and those who were with them gathered together,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saying, “The Lord has risen indeed, and has appeared to Simon!”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they told what had happened on the road, and how he was known to them in the breaking of the bread.</a:t>
            </a:r>
            <a:r>
              <a:rPr lang="en-AU" sz="2400" dirty="0">
                <a:effectLst/>
              </a:rPr>
              <a:t>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93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132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they were talking about these things, Jesus himself stood among them, and said to them, “Peace to you!”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37 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they were startled and frightened and thought they saw a spirit.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“Why are you troubled, and why do doubts arise in your hearts?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my hands and my feet, that it is I myself.  Touch me, and see.  For a spirit does not have flesh and bones as you see that I have.”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he had said this, he showed them his hands and his feet.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while they still disbelieved for joy and were marvelling, he said to them, “Have you anything here to eat?”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42 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 gave him a piece of broiled fish,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took it and ate before them.</a:t>
            </a:r>
            <a:r>
              <a:rPr lang="en-AU" sz="2400" dirty="0">
                <a:effectLst/>
              </a:rPr>
              <a:t>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34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291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he said to them, “These are my words that I spoke to you while I was still with you, that everything written about me in the Law of Moses and the Prophets and the Psalms must be fulfilled.” 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he opened their minds to understand the Scriptures,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said to them, “Thus it is written, that the Christ should suffer and on the third day rise from the dead, 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that repentance for the forgiveness of sins should be proclaimed in his name to all nations, beginning from Jerusalem.</a:t>
            </a:r>
            <a:r>
              <a:rPr lang="en-AU" sz="2400" dirty="0">
                <a:effectLst/>
              </a:rPr>
              <a:t>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919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107503" y="3250"/>
            <a:ext cx="901957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Has Risen    ––    He Has Risen Indeed</a:t>
            </a:r>
            <a:endParaRPr lang="en-AU" sz="2400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A8D00-00BE-6A27-707C-58EC1F2AED3D}"/>
              </a:ext>
            </a:extLst>
          </p:cNvPr>
          <p:cNvSpPr txBox="1"/>
          <p:nvPr/>
        </p:nvSpPr>
        <p:spPr>
          <a:xfrm>
            <a:off x="251521" y="1480578"/>
            <a:ext cx="879618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to get His disciples to understand that He had to suffer and on the 3</a:t>
            </a:r>
            <a:r>
              <a:rPr lang="en-AU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day, to rise again.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FF56DB-AA3C-A772-0C45-7DF71FCCC0E3}"/>
              </a:ext>
            </a:extLst>
          </p:cNvPr>
          <p:cNvSpPr txBox="1"/>
          <p:nvPr/>
        </p:nvSpPr>
        <p:spPr>
          <a:xfrm>
            <a:off x="118714" y="464915"/>
            <a:ext cx="8928992" cy="923330"/>
          </a:xfrm>
          <a:prstGeom prst="rect">
            <a:avLst/>
          </a:prstGeom>
          <a:solidFill>
            <a:schemeClr val="tx1">
              <a:alpha val="35000"/>
            </a:schemeClr>
          </a:solidFill>
          <a:ln w="222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Gospels, the Disciples seem to be ‘in the dark’ – they just don’t get it...</a:t>
            </a:r>
          </a:p>
          <a:p>
            <a:pPr marL="803275" indent="-314325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Sights on the “Grand Finale” – The redeemer of Israel expectations e.g. Palm Sunday</a:t>
            </a:r>
          </a:p>
          <a:p>
            <a:pPr marL="803275" indent="-314325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God’s purposes to be fulfilled, it was hidden from their eyes.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B596D8-9541-3898-5D3A-73517B75A5F5}"/>
              </a:ext>
            </a:extLst>
          </p:cNvPr>
          <p:cNvSpPr txBox="1"/>
          <p:nvPr/>
        </p:nvSpPr>
        <p:spPr>
          <a:xfrm>
            <a:off x="0" y="1757577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Opened their eyes/minds to  OT  prophecies that the Messiah had to suffer, die and rise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8C466AE4-E30B-4A9A-2421-491F6A7A8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7" y="2127807"/>
            <a:ext cx="9047706" cy="12917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763" indent="-4763">
              <a:lnSpc>
                <a:spcPct val="110000"/>
              </a:lnSpc>
              <a:tabLst>
                <a:tab pos="127000" algn="r"/>
                <a:tab pos="254000" algn="l"/>
              </a:tabLs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said to them, 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“O foolish ones, and slow of heart to believe all that the prophets have spoken!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 it not necessary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the Christ should suffer these things and enter into his glory?”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 beginning with Moses and </a:t>
            </a:r>
            <a:r>
              <a:rPr lang="en-AU" b="1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AU" u="sng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Prophets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 interpreted to them in all the Scriptures the things concerning himself.</a:t>
            </a:r>
            <a:r>
              <a:rPr lang="en-AU" dirty="0"/>
              <a:t> </a:t>
            </a:r>
            <a:endParaRPr lang="en-A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2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uiExpand="1" build="p" animBg="1"/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160662</TotalTime>
  <Words>1976</Words>
  <Application>Microsoft Macintosh PowerPoint</Application>
  <PresentationFormat>On-screen Show (16:10)</PresentationFormat>
  <Paragraphs>91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2492</cp:revision>
  <cp:lastPrinted>2023-04-06T01:44:00Z</cp:lastPrinted>
  <dcterms:created xsi:type="dcterms:W3CDTF">2016-11-04T06:28:01Z</dcterms:created>
  <dcterms:modified xsi:type="dcterms:W3CDTF">2023-04-06T20:03:51Z</dcterms:modified>
</cp:coreProperties>
</file>